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386" r:id="rId3"/>
    <p:sldId id="384" r:id="rId4"/>
    <p:sldId id="387" r:id="rId5"/>
    <p:sldId id="388" r:id="rId6"/>
    <p:sldId id="389" r:id="rId7"/>
    <p:sldId id="390" r:id="rId8"/>
    <p:sldId id="391" r:id="rId9"/>
    <p:sldId id="397" r:id="rId10"/>
    <p:sldId id="395" r:id="rId11"/>
    <p:sldId id="393" r:id="rId12"/>
    <p:sldId id="396" r:id="rId13"/>
    <p:sldId id="398" r:id="rId14"/>
    <p:sldId id="394" r:id="rId15"/>
    <p:sldId id="399" r:id="rId16"/>
    <p:sldId id="400" r:id="rId17"/>
    <p:sldId id="401" r:id="rId18"/>
    <p:sldId id="402" r:id="rId19"/>
    <p:sldId id="403" r:id="rId20"/>
    <p:sldId id="404" r:id="rId21"/>
    <p:sldId id="405" r:id="rId22"/>
    <p:sldId id="413" r:id="rId23"/>
    <p:sldId id="406" r:id="rId24"/>
    <p:sldId id="407" r:id="rId25"/>
    <p:sldId id="408" r:id="rId26"/>
    <p:sldId id="409" r:id="rId27"/>
    <p:sldId id="410" r:id="rId28"/>
    <p:sldId id="411" r:id="rId29"/>
    <p:sldId id="412" r:id="rId30"/>
    <p:sldId id="285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800"/>
    <a:srgbClr val="FF0000"/>
    <a:srgbClr val="FF4232"/>
    <a:srgbClr val="CF3023"/>
    <a:srgbClr val="00B050"/>
    <a:srgbClr val="D00000"/>
    <a:srgbClr val="4472C4"/>
    <a:srgbClr val="00C300"/>
    <a:srgbClr val="D00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67"/>
    <p:restoredTop sz="94707"/>
  </p:normalViewPr>
  <p:slideViewPr>
    <p:cSldViewPr snapToGrid="0" snapToObjects="1">
      <p:cViewPr>
        <p:scale>
          <a:sx n="120" d="100"/>
          <a:sy n="120" d="100"/>
        </p:scale>
        <p:origin x="140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tiff>
</file>

<file path=ppt/media/image7.png>
</file>

<file path=ppt/media/image8.png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80EF-30D3-F644-A0D8-F1E5655B86F5}" type="datetimeFigureOut">
              <a:rPr lang="en-US" smtClean="0"/>
              <a:t>9/9/18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9AA5-E2CB-1848-A0F9-36A33A4B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4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FA7D3-5C79-C241-BB08-E33DA176DFED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bhatt55@asu.edu" TargetMode="External"/><Relationship Id="rId4" Type="http://schemas.openxmlformats.org/officeDocument/2006/relationships/hyperlink" Target="mailto:wwang239@as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gil@asu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9.png"/><Relationship Id="rId5" Type="http://schemas.openxmlformats.org/officeDocument/2006/relationships/image" Target="../media/image25.png"/><Relationship Id="rId6" Type="http://schemas.openxmlformats.org/officeDocument/2006/relationships/image" Target="../media/image28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3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tiff"/><Relationship Id="rId5" Type="http://schemas.openxmlformats.org/officeDocument/2006/relationships/image" Target="../media/image6.tiff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CSE 574 Lecture </a:t>
            </a:r>
            <a:r>
              <a:rPr lang="en-US" b="1" dirty="0"/>
              <a:t>7</a:t>
            </a:r>
            <a:r>
              <a:rPr lang="en-US" b="1" dirty="0" smtClean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Value Iteration and Policy Iteration for MDPs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1631" y="3925313"/>
            <a:ext cx="7618739" cy="124182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 smtClean="0"/>
              <a:t>Professor: </a:t>
            </a:r>
            <a:r>
              <a:rPr lang="en-US" dirty="0" smtClean="0"/>
              <a:t>Stephanie Gil</a:t>
            </a:r>
          </a:p>
          <a:p>
            <a:pPr algn="l"/>
            <a:r>
              <a:rPr lang="en-US" b="1" dirty="0" smtClean="0"/>
              <a:t>Email: </a:t>
            </a:r>
            <a:r>
              <a:rPr lang="en-US" dirty="0" smtClean="0">
                <a:hlinkClick r:id="rId2"/>
              </a:rPr>
              <a:t>sgil@asu.edu</a:t>
            </a:r>
            <a:r>
              <a:rPr lang="en-US" dirty="0" smtClean="0"/>
              <a:t> (Office hours M 12-1pm BYENG 386)</a:t>
            </a:r>
          </a:p>
          <a:p>
            <a:pPr algn="l"/>
            <a:r>
              <a:rPr lang="en-US" b="1" dirty="0" smtClean="0"/>
              <a:t>TAs: </a:t>
            </a:r>
            <a:r>
              <a:rPr lang="en-US" dirty="0" err="1" smtClean="0"/>
              <a:t>Sushmita</a:t>
            </a:r>
            <a:r>
              <a:rPr lang="en-US" dirty="0" smtClean="0"/>
              <a:t> Bhattacharya </a:t>
            </a:r>
            <a:r>
              <a:rPr lang="en-US" dirty="0" smtClean="0">
                <a:hlinkClick r:id="rId3"/>
              </a:rPr>
              <a:t>sbhatt55@asu.edu</a:t>
            </a:r>
            <a:r>
              <a:rPr lang="en-US" dirty="0" smtClean="0"/>
              <a:t> (Office hours M 5-6 BYENG 392)</a:t>
            </a:r>
          </a:p>
          <a:p>
            <a:pPr algn="l"/>
            <a:r>
              <a:rPr lang="en-US" dirty="0" smtClean="0"/>
              <a:t>         </a:t>
            </a:r>
            <a:r>
              <a:rPr lang="en-US" dirty="0" err="1" smtClean="0"/>
              <a:t>Weiying</a:t>
            </a:r>
            <a:r>
              <a:rPr lang="en-US" dirty="0" smtClean="0"/>
              <a:t> Wang </a:t>
            </a:r>
            <a:r>
              <a:rPr lang="en-US" dirty="0" smtClean="0">
                <a:hlinkClick r:id="rId4"/>
              </a:rPr>
              <a:t>wwang239@asu.edu</a:t>
            </a:r>
            <a:r>
              <a:rPr lang="en-US" dirty="0" smtClean="0"/>
              <a:t> (Office hours </a:t>
            </a:r>
            <a:r>
              <a:rPr lang="en-US" dirty="0" err="1"/>
              <a:t>Th</a:t>
            </a:r>
            <a:r>
              <a:rPr lang="en-US" dirty="0"/>
              <a:t> 2:30-3:30 </a:t>
            </a:r>
            <a:r>
              <a:rPr lang="en-US" dirty="0" smtClean="0"/>
              <a:t> BYENG 392)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Another </a:t>
            </a:r>
            <a:r>
              <a:rPr lang="en-US" dirty="0" err="1" smtClean="0"/>
              <a:t>Gridworld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Non-deterministic actions (80% success)</a:t>
            </a:r>
          </a:p>
          <a:p>
            <a:r>
              <a:rPr lang="en-US" dirty="0" smtClean="0"/>
              <a:t>“Living” negative reward of -0.04 for every action</a:t>
            </a:r>
          </a:p>
          <a:p>
            <a:r>
              <a:rPr lang="en-US" dirty="0" smtClean="0"/>
              <a:t>Terminal (absorbing) states have rewards +1, -1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4717"/>
          <a:stretch/>
        </p:blipFill>
        <p:spPr>
          <a:xfrm>
            <a:off x="1733109" y="3547239"/>
            <a:ext cx="5295014" cy="26196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22475" y="6262576"/>
            <a:ext cx="545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17.1 in Russell and </a:t>
            </a:r>
            <a:r>
              <a:rPr lang="en-US" dirty="0" err="1" smtClean="0"/>
              <a:t>Norvig</a:t>
            </a:r>
            <a:r>
              <a:rPr lang="en-US" dirty="0" smtClean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81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 Equations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𝑞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𝜋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∗</m:t>
                                </m:r>
                              </m:sup>
                            </m:sSup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func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𝑞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′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[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𝑅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𝜋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∗</m:t>
                                </m:r>
                              </m:sup>
                            </m:sSup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en-US" b="0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Bellman Equation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  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</a:rPr>
                                <m:t>[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ight Brace 3"/>
          <p:cNvSpPr/>
          <p:nvPr/>
        </p:nvSpPr>
        <p:spPr>
          <a:xfrm rot="5400000">
            <a:off x="2371060" y="4582633"/>
            <a:ext cx="255182" cy="627321"/>
          </a:xfrm>
          <a:prstGeom prst="rightBrace">
            <a:avLst>
              <a:gd name="adj1" fmla="val 2902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722474" y="5018568"/>
                <a:ext cx="165867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𝜋</m:t>
                          </m:r>
                        </m:e>
                        <m:sup>
                          <m:r>
                            <a:rPr lang="en-US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2474" y="5018568"/>
                <a:ext cx="1658679" cy="3693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6904075" y="4862622"/>
                <a:ext cx="2080437" cy="8617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future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returns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1600" b="0" i="0" dirty="0" smtClean="0">
                  <a:solidFill>
                    <a:srgbClr val="FF0000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assuming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that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we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1600" b="0" i="0" dirty="0" smtClean="0">
                  <a:solidFill>
                    <a:srgbClr val="FF0000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act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optimally</m:t>
                      </m:r>
                    </m:oMath>
                  </m:oMathPara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4075" y="4862622"/>
                <a:ext cx="2080437" cy="861774"/>
              </a:xfrm>
              <a:prstGeom prst="rect">
                <a:avLst/>
              </a:prstGeom>
              <a:blipFill rotWithShape="0">
                <a:blip r:embed="rId4"/>
                <a:stretch>
                  <a:fillRect t="-34752" b="-404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ight Brace 6"/>
          <p:cNvSpPr/>
          <p:nvPr/>
        </p:nvSpPr>
        <p:spPr>
          <a:xfrm rot="5400000">
            <a:off x="7511016" y="4246823"/>
            <a:ext cx="299484" cy="1052623"/>
          </a:xfrm>
          <a:prstGeom prst="rightBrace">
            <a:avLst>
              <a:gd name="adj1" fmla="val 2902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6535479" y="3728483"/>
                <a:ext cx="1173125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discounted</m:t>
                      </m:r>
                    </m:oMath>
                  </m:oMathPara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479" y="3728483"/>
                <a:ext cx="1173125" cy="33855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/>
          <p:cNvCxnSpPr/>
          <p:nvPr/>
        </p:nvCxnSpPr>
        <p:spPr>
          <a:xfrm>
            <a:off x="6974958" y="4093535"/>
            <a:ext cx="0" cy="1913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3540641" y="4795283"/>
                <a:ext cx="1520457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P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robability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that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1600" b="0" i="0" dirty="0" smtClean="0">
                  <a:solidFill>
                    <a:srgbClr val="FF0000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action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a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leads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1600" b="0" i="0" dirty="0" smtClean="0">
                  <a:solidFill>
                    <a:srgbClr val="FF0000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to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state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s</m:t>
                      </m:r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′</m:t>
                      </m:r>
                    </m:oMath>
                  </m:oMathPara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0641" y="4795283"/>
                <a:ext cx="1520457" cy="830997"/>
              </a:xfrm>
              <a:prstGeom prst="rect">
                <a:avLst/>
              </a:prstGeom>
              <a:blipFill rotWithShape="0">
                <a:blip r:embed="rId6"/>
                <a:stretch>
                  <a:fillRect t="-36029" r="-5622" b="-4558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/>
          <p:cNvCxnSpPr/>
          <p:nvPr/>
        </p:nvCxnSpPr>
        <p:spPr>
          <a:xfrm flipH="1" flipV="1">
            <a:off x="3583173" y="4561367"/>
            <a:ext cx="127590" cy="2232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135525" y="3381153"/>
                <a:ext cx="1173125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I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mmediate</m:t>
                      </m:r>
                    </m:oMath>
                  </m:oMathPara>
                </a14:m>
                <a:endParaRPr lang="en-US" sz="1600" b="0" i="0" dirty="0" smtClean="0">
                  <a:solidFill>
                    <a:srgbClr val="FF0000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600" b="0" i="0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reward</m:t>
                      </m:r>
                    </m:oMath>
                  </m:oMathPara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5525" y="3381153"/>
                <a:ext cx="1173125" cy="584775"/>
              </a:xfrm>
              <a:prstGeom prst="rect">
                <a:avLst/>
              </a:prstGeom>
              <a:blipFill rotWithShape="0">
                <a:blip r:embed="rId7"/>
                <a:stretch>
                  <a:fillRect l="-1036" t="-10417" b="-6458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ight Brace 15"/>
          <p:cNvSpPr/>
          <p:nvPr/>
        </p:nvSpPr>
        <p:spPr>
          <a:xfrm rot="16200000">
            <a:off x="5473110" y="3548617"/>
            <a:ext cx="299484" cy="1052623"/>
          </a:xfrm>
          <a:prstGeom prst="rightBrace">
            <a:avLst>
              <a:gd name="adj1" fmla="val 2902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4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 animBg="1"/>
      <p:bldP spid="8" grpId="0"/>
      <p:bldP spid="11" grpId="0"/>
      <p:bldP spid="15" grpId="0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Gridworld</a:t>
            </a:r>
            <a:r>
              <a:rPr lang="en-US" dirty="0" smtClean="0"/>
              <a:t> V-values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0161" b="11291"/>
          <a:stretch/>
        </p:blipFill>
        <p:spPr>
          <a:xfrm>
            <a:off x="135193" y="2402958"/>
            <a:ext cx="3522406" cy="2711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488" y="1722474"/>
            <a:ext cx="4455304" cy="36658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10223" y="5613991"/>
            <a:ext cx="393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CS188 Spring </a:t>
            </a:r>
            <a:r>
              <a:rPr lang="en-US" smtClean="0"/>
              <a:t>2014 Berkeley AI Lectures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9992" y="5606902"/>
            <a:ext cx="3625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17.1 in Russell and </a:t>
            </a:r>
            <a:r>
              <a:rPr lang="en-US" dirty="0" err="1" smtClean="0"/>
              <a:t>Norvig</a:t>
            </a:r>
            <a:r>
              <a:rPr lang="en-US" dirty="0" smtClean="0"/>
              <a:t> text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212650" y="1584251"/>
                <a:ext cx="3955313" cy="7171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sz="1400" i="1">
                              <a:latin typeface="Cambria Math" charset="0"/>
                            </a:rPr>
                            <m:t>  </m:t>
                          </m:r>
                        </m:sub>
                        <m:sup>
                          <m:r>
                            <a:rPr lang="en-US" sz="1400" i="1">
                              <a:latin typeface="Cambria Math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sz="1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sz="1400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1400" i="1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400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1400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sz="1400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1400" i="1">
                                  <a:latin typeface="Cambria Math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𝑎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1400" i="1">
                                  <a:latin typeface="Cambria Math" charset="0"/>
                                </a:rPr>
                                <m:t>[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𝑎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1400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1400" i="1">
                                  <a:latin typeface="Cambria Math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50" y="1584251"/>
                <a:ext cx="3955313" cy="71711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584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Gridworld</a:t>
            </a:r>
            <a:r>
              <a:rPr lang="en-US" dirty="0" smtClean="0"/>
              <a:t> Q-values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0161" b="11291"/>
          <a:stretch/>
        </p:blipFill>
        <p:spPr>
          <a:xfrm>
            <a:off x="135193" y="2402958"/>
            <a:ext cx="3522406" cy="27113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10223" y="5613991"/>
            <a:ext cx="393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CS188 Spring </a:t>
            </a:r>
            <a:r>
              <a:rPr lang="en-US" smtClean="0"/>
              <a:t>2014 Berkeley AI Lectures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9992" y="5606902"/>
            <a:ext cx="3625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17.1 in Russell and </a:t>
            </a:r>
            <a:r>
              <a:rPr lang="en-US" dirty="0" err="1" smtClean="0"/>
              <a:t>Norvig</a:t>
            </a:r>
            <a:r>
              <a:rPr lang="en-US" dirty="0" smtClean="0"/>
              <a:t> text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826" y="1913859"/>
            <a:ext cx="4238910" cy="350017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-106325" y="1474292"/>
                <a:ext cx="4572000" cy="80631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sSup>
                            <m:sSup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d>
                        <m:d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sz="1600" i="1">
                              <a:latin typeface="Cambria Math" charset="0"/>
                            </a:rPr>
                            <m:t>,</m:t>
                          </m:r>
                          <m:r>
                            <a:rPr lang="en-US" sz="1600" i="1">
                              <a:latin typeface="Cambria Math" charset="0"/>
                            </a:rPr>
                            <m:t>𝑎</m:t>
                          </m:r>
                        </m:e>
                      </m:d>
                      <m:r>
                        <a:rPr lang="en-US" sz="1600" i="1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sz="1600" i="1">
                              <a:latin typeface="Cambria Math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1600" i="1">
                              <a:latin typeface="Cambria Math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16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1600" i="1">
                              <a:latin typeface="Cambria Math" charset="0"/>
                            </a:rPr>
                            <m:t>[</m:t>
                          </m:r>
                          <m:r>
                            <a:rPr lang="en-US" sz="1600" i="1">
                              <a:latin typeface="Cambria Math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16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1600" i="1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i="1">
                              <a:latin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en-US" sz="16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b>
                          </m:sSub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16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1600" i="1">
                              <a:latin typeface="Cambria Math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6325" y="1474292"/>
                <a:ext cx="4572000" cy="80631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815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Iteration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How to 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  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dirty="0" smtClean="0"/>
                  <a:t>?</a:t>
                </a:r>
              </a:p>
              <a:p>
                <a:r>
                  <a:rPr lang="en-US" dirty="0" smtClean="0"/>
                  <a:t>Recursive estimation of the value of a state s</a:t>
                </a:r>
              </a:p>
              <a:p>
                <a:r>
                  <a:rPr lang="en-US" dirty="0" smtClean="0"/>
                  <a:t>Walk-through an evaluation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/>
          <p:cNvGrpSpPr/>
          <p:nvPr/>
        </p:nvGrpSpPr>
        <p:grpSpPr>
          <a:xfrm>
            <a:off x="209621" y="3444947"/>
            <a:ext cx="3522406" cy="2711301"/>
            <a:chOff x="5047435" y="3455581"/>
            <a:chExt cx="3522406" cy="27113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r="40161" b="11291"/>
            <a:stretch/>
          </p:blipFill>
          <p:spPr>
            <a:xfrm>
              <a:off x="5047435" y="3455581"/>
              <a:ext cx="3522406" cy="2711301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5656521" y="5241851"/>
              <a:ext cx="531628" cy="3296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4080112" y="4498976"/>
                <a:ext cx="6928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𝑉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0112" y="4498976"/>
                <a:ext cx="692882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 flipH="1">
            <a:off x="4795275" y="4688959"/>
            <a:ext cx="404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eft Brace 9"/>
          <p:cNvSpPr/>
          <p:nvPr/>
        </p:nvSpPr>
        <p:spPr>
          <a:xfrm>
            <a:off x="5305638" y="3817089"/>
            <a:ext cx="255181" cy="1743739"/>
          </a:xfrm>
          <a:prstGeom prst="leftBrace">
            <a:avLst>
              <a:gd name="adj1" fmla="val 6261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436348" y="4116204"/>
                <a:ext cx="6955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6348" y="4116204"/>
                <a:ext cx="695510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485851" y="4061638"/>
            <a:ext cx="237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If s is a terminal state</a:t>
            </a:r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6294474" y="5699051"/>
            <a:ext cx="361507" cy="4359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146158" y="6273210"/>
                <a:ext cx="35193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Converges to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  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dirty="0" smtClean="0"/>
                  <a:t> for every s! </a:t>
                </a:r>
                <a:endParaRPr lang="en-US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6158" y="6273210"/>
                <a:ext cx="3519377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384" t="-39344" b="-93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tangle 15"/>
              <p:cNvSpPr/>
              <p:nvPr/>
            </p:nvSpPr>
            <p:spPr>
              <a:xfrm>
                <a:off x="5433990" y="4959720"/>
                <a:ext cx="37100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0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max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a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𝑅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𝛾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𝑉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3990" y="4959720"/>
                <a:ext cx="3710010" cy="369332"/>
              </a:xfrm>
              <a:prstGeom prst="rect">
                <a:avLst/>
              </a:prstGeom>
              <a:blipFill rotWithShape="0">
                <a:blip r:embed="rId7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101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2" grpId="0"/>
      <p:bldP spid="13" grpId="0"/>
      <p:bldP spid="14" grpId="0" animBg="1"/>
      <p:bldP spid="1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Iteration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5366" y="1410955"/>
                <a:ext cx="7886700" cy="4351338"/>
              </a:xfrm>
            </p:spPr>
            <p:txBody>
              <a:bodyPr/>
              <a:lstStyle/>
              <a:p>
                <a:r>
                  <a:rPr lang="en-US" dirty="0" smtClean="0"/>
                  <a:t>How to 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  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dirty="0" smtClean="0"/>
                  <a:t>?</a:t>
                </a:r>
              </a:p>
              <a:p>
                <a:r>
                  <a:rPr lang="en-US" dirty="0" smtClean="0"/>
                  <a:t>Recursive estimation of the value of a state s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5366" y="1410955"/>
                <a:ext cx="7886700" cy="4351338"/>
              </a:xfrm>
              <a:blipFill rotWithShape="0">
                <a:blip r:embed="rId4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4080112" y="4498976"/>
                <a:ext cx="6928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𝑉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0112" y="4498976"/>
                <a:ext cx="692882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 flipH="1">
            <a:off x="4795275" y="4688959"/>
            <a:ext cx="404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eft Brace 9"/>
          <p:cNvSpPr/>
          <p:nvPr/>
        </p:nvSpPr>
        <p:spPr>
          <a:xfrm>
            <a:off x="5305638" y="3817089"/>
            <a:ext cx="255181" cy="1743739"/>
          </a:xfrm>
          <a:prstGeom prst="leftBrace">
            <a:avLst>
              <a:gd name="adj1" fmla="val 6261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/>
              <p:cNvSpPr/>
              <p:nvPr/>
            </p:nvSpPr>
            <p:spPr>
              <a:xfrm>
                <a:off x="5433990" y="4959720"/>
                <a:ext cx="371001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0" smtClean="0"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max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a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𝑅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𝛾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𝑉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e>
                    </m:func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3990" y="4959720"/>
                <a:ext cx="3710010" cy="369332"/>
              </a:xfrm>
              <a:prstGeom prst="rect">
                <a:avLst/>
              </a:prstGeom>
              <a:blipFill rotWithShape="0">
                <a:blip r:embed="rId6"/>
                <a:stretch>
                  <a:fillRect t="-121667" b="-18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436348" y="4116204"/>
                <a:ext cx="6955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6348" y="4116204"/>
                <a:ext cx="695510" cy="369332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485851" y="4061638"/>
            <a:ext cx="237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If s is a terminal state</a:t>
            </a:r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6294474" y="5699051"/>
            <a:ext cx="361507" cy="4359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146158" y="6273210"/>
                <a:ext cx="35193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Converges to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  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US" dirty="0" smtClean="0"/>
                  <a:t> for every s! </a:t>
                </a:r>
                <a:endParaRPr lang="en-US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6158" y="6273210"/>
                <a:ext cx="3519377" cy="369332"/>
              </a:xfrm>
              <a:prstGeom prst="rect">
                <a:avLst/>
              </a:prstGeom>
              <a:blipFill rotWithShape="0">
                <a:blip r:embed="rId8"/>
                <a:stretch>
                  <a:fillRect l="-1384" t="-39344" b="-93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valueIteration_BerkeleyAI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4539" y="3242930"/>
            <a:ext cx="3788069" cy="312597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65814" y="6411433"/>
            <a:ext cx="393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CS188 Spring </a:t>
            </a:r>
            <a:r>
              <a:rPr lang="en-US" smtClean="0"/>
              <a:t>2014 Berkeley AI Lectures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0" y="2530549"/>
            <a:ext cx="4986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 number of iterations k is like the depth of your search tree (how </a:t>
            </a:r>
            <a:r>
              <a:rPr lang="en-US" smtClean="0">
                <a:solidFill>
                  <a:srgbClr val="FF0000"/>
                </a:solidFill>
              </a:rPr>
              <a:t>many actions you can take)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2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Question: how to compare different policies?  How to determine which is the better policy?</a:t>
            </a:r>
            <a:endParaRPr lang="en-US" dirty="0"/>
          </a:p>
        </p:txBody>
      </p:sp>
      <p:sp>
        <p:nvSpPr>
          <p:cNvPr id="4" name="Triangle 3"/>
          <p:cNvSpPr/>
          <p:nvPr/>
        </p:nvSpPr>
        <p:spPr>
          <a:xfrm>
            <a:off x="2118145" y="3882104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77908" y="3777173"/>
            <a:ext cx="44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</a:t>
            </a: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68440" y="4466720"/>
            <a:ext cx="299803" cy="2848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75869" y="4064485"/>
            <a:ext cx="44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30702" y="4469218"/>
            <a:ext cx="55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,a</a:t>
            </a:r>
            <a:endParaRPr lang="en-US" dirty="0"/>
          </a:p>
        </p:txBody>
      </p:sp>
      <p:sp>
        <p:nvSpPr>
          <p:cNvPr id="9" name="Triangle 8"/>
          <p:cNvSpPr/>
          <p:nvPr/>
        </p:nvSpPr>
        <p:spPr>
          <a:xfrm>
            <a:off x="2000722" y="5218726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75477" y="5173756"/>
            <a:ext cx="4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’</a:t>
            </a:r>
            <a:endParaRPr lang="en-US"/>
          </a:p>
        </p:txBody>
      </p:sp>
      <p:cxnSp>
        <p:nvCxnSpPr>
          <p:cNvPr id="11" name="Straight Arrow Connector 10"/>
          <p:cNvCxnSpPr>
            <a:stCxn id="7" idx="3"/>
            <a:endCxn id="9" idx="7"/>
          </p:cNvCxnSpPr>
          <p:nvPr/>
        </p:nvCxnSpPr>
        <p:spPr>
          <a:xfrm flipH="1">
            <a:off x="1924338" y="4121946"/>
            <a:ext cx="343709" cy="386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9" idx="4"/>
            <a:endCxn id="12" idx="1"/>
          </p:cNvCxnSpPr>
          <p:nvPr/>
        </p:nvCxnSpPr>
        <p:spPr>
          <a:xfrm>
            <a:off x="1818342" y="4751533"/>
            <a:ext cx="257331" cy="587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3"/>
          </p:cNvCxnSpPr>
          <p:nvPr/>
        </p:nvCxnSpPr>
        <p:spPr>
          <a:xfrm>
            <a:off x="2268047" y="4121946"/>
            <a:ext cx="269822" cy="3297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3"/>
          </p:cNvCxnSpPr>
          <p:nvPr/>
        </p:nvCxnSpPr>
        <p:spPr>
          <a:xfrm>
            <a:off x="2268047" y="4121946"/>
            <a:ext cx="554636" cy="2848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850821" y="4739041"/>
            <a:ext cx="554636" cy="2848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503548" y="4754032"/>
            <a:ext cx="302303" cy="34227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17"/>
          <p:cNvSpPr/>
          <p:nvPr/>
        </p:nvSpPr>
        <p:spPr>
          <a:xfrm rot="8082727">
            <a:off x="1585376" y="4402879"/>
            <a:ext cx="451821" cy="548640"/>
          </a:xfrm>
          <a:prstGeom prst="arc">
            <a:avLst>
              <a:gd name="adj1" fmla="val 14611927"/>
              <a:gd name="adj2" fmla="val 2058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1697" y="4501867"/>
            <a:ext cx="1421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stochasticity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402497" y="4714851"/>
            <a:ext cx="240430" cy="1131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Left Brace 20"/>
          <p:cNvSpPr/>
          <p:nvPr/>
        </p:nvSpPr>
        <p:spPr>
          <a:xfrm rot="10800000">
            <a:off x="3285458" y="3891516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646965" y="3891516"/>
            <a:ext cx="1307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Choice of action</a:t>
            </a:r>
          </a:p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(agent)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3" name="Left Brace 22"/>
          <p:cNvSpPr/>
          <p:nvPr/>
        </p:nvSpPr>
        <p:spPr>
          <a:xfrm rot="10800000">
            <a:off x="3310268" y="4713767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629246" y="4947683"/>
            <a:ext cx="1442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Stochastic state selection (environment)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520455" y="3179135"/>
            <a:ext cx="2456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Optimal policy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734492" y="3172046"/>
            <a:ext cx="2456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Fixed policy</a:t>
            </a:r>
            <a:endParaRPr lang="en-US" dirty="0"/>
          </a:p>
        </p:txBody>
      </p:sp>
      <p:sp>
        <p:nvSpPr>
          <p:cNvPr id="33" name="Triangle 32"/>
          <p:cNvSpPr/>
          <p:nvPr/>
        </p:nvSpPr>
        <p:spPr>
          <a:xfrm>
            <a:off x="6190413" y="3917546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550176" y="3812615"/>
            <a:ext cx="44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</a:t>
            </a:r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740708" y="4502162"/>
            <a:ext cx="299803" cy="2848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/>
              <p:cNvSpPr txBox="1"/>
              <p:nvPr/>
            </p:nvSpPr>
            <p:spPr>
              <a:xfrm>
                <a:off x="5443752" y="4036828"/>
                <a:ext cx="925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𝜋</m:t>
                      </m:r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𝑠</m:t>
                      </m:r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3752" y="4036828"/>
                <a:ext cx="925151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riangle 37"/>
          <p:cNvSpPr/>
          <p:nvPr/>
        </p:nvSpPr>
        <p:spPr>
          <a:xfrm>
            <a:off x="6072990" y="5254168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447745" y="5209198"/>
            <a:ext cx="4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’</a:t>
            </a:r>
            <a:endParaRPr lang="en-US"/>
          </a:p>
        </p:txBody>
      </p:sp>
      <p:cxnSp>
        <p:nvCxnSpPr>
          <p:cNvPr id="40" name="Straight Arrow Connector 39"/>
          <p:cNvCxnSpPr>
            <a:stCxn id="38" idx="3"/>
            <a:endCxn id="40" idx="7"/>
          </p:cNvCxnSpPr>
          <p:nvPr/>
        </p:nvCxnSpPr>
        <p:spPr>
          <a:xfrm flipH="1">
            <a:off x="5996606" y="4157388"/>
            <a:ext cx="343709" cy="3864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0" idx="4"/>
          </p:cNvCxnSpPr>
          <p:nvPr/>
        </p:nvCxnSpPr>
        <p:spPr>
          <a:xfrm>
            <a:off x="5890610" y="4786975"/>
            <a:ext cx="257331" cy="587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923089" y="4774483"/>
            <a:ext cx="554636" cy="2848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5575816" y="4789474"/>
            <a:ext cx="302303" cy="34227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/>
          <p:cNvSpPr/>
          <p:nvPr/>
        </p:nvSpPr>
        <p:spPr>
          <a:xfrm rot="8082727">
            <a:off x="5657644" y="4438321"/>
            <a:ext cx="451821" cy="548640"/>
          </a:xfrm>
          <a:prstGeom prst="arc">
            <a:avLst>
              <a:gd name="adj1" fmla="val 14611927"/>
              <a:gd name="adj2" fmla="val 2058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Left Brace 49"/>
          <p:cNvSpPr/>
          <p:nvPr/>
        </p:nvSpPr>
        <p:spPr>
          <a:xfrm rot="10800000">
            <a:off x="7357726" y="3926958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7708600" y="4139609"/>
            <a:ext cx="13078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Fixed action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2" name="Left Brace 51"/>
          <p:cNvSpPr/>
          <p:nvPr/>
        </p:nvSpPr>
        <p:spPr>
          <a:xfrm rot="10800000">
            <a:off x="7382536" y="4749209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7701514" y="4983125"/>
            <a:ext cx="1442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Stochastic state selection (environment)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87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/>
      <p:bldP spid="9" grpId="0" animBg="1"/>
      <p:bldP spid="10" grpId="0"/>
      <p:bldP spid="18" grpId="0" animBg="1"/>
      <p:bldP spid="19" grpId="0"/>
      <p:bldP spid="21" grpId="0" animBg="1"/>
      <p:bldP spid="22" grpId="0"/>
      <p:bldP spid="23" grpId="0" animBg="1"/>
      <p:bldP spid="24" grpId="0"/>
      <p:bldP spid="31" grpId="0"/>
      <p:bldP spid="32" grpId="0"/>
      <p:bldP spid="33" grpId="0" animBg="1"/>
      <p:bldP spid="34" grpId="0"/>
      <p:bldP spid="35" grpId="0" animBg="1"/>
      <p:bldP spid="37" grpId="0"/>
      <p:bldP spid="38" grpId="0" animBg="1"/>
      <p:bldP spid="39" grpId="0"/>
      <p:bldP spid="47" grpId="0" animBg="1"/>
      <p:bldP spid="50" grpId="0" animBg="1"/>
      <p:bldP spid="51" grpId="0"/>
      <p:bldP spid="52" grpId="0" animBg="1"/>
      <p:bldP spid="5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Evaluation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𝑠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</a:rPr>
                      <m:t>: </m:t>
                    </m:r>
                  </m:oMath>
                </a14:m>
                <a:r>
                  <a:rPr lang="en-US" dirty="0" smtClean="0"/>
                  <a:t>the expected total discounted reward for starting in state s and following policy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0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nary>
                      <m:r>
                        <a:rPr lang="en-US" b="0" i="1" smtClean="0">
                          <a:latin typeface="Cambria Math" charset="0"/>
                        </a:rPr>
                        <m:t>[</m:t>
                      </m:r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r>
                        <a:rPr lang="en-US" b="0" i="1" smtClean="0">
                          <a:latin typeface="Cambria Math" charset="0"/>
                        </a:rPr>
                        <m:t>𝛾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 smtClean="0"/>
                  <a:t>Evaluate the value of a policy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0161" b="11291"/>
          <a:stretch/>
        </p:blipFill>
        <p:spPr>
          <a:xfrm>
            <a:off x="2527519" y="4146699"/>
            <a:ext cx="3522406" cy="271130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4646428" y="4497570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948223" y="4501114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4671238" y="5266658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674779" y="5971956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369444" y="5986129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923404" y="5986130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157862" y="5252481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168502" y="4497568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2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217638" cy="1325563"/>
          </a:xfrm>
        </p:spPr>
        <p:txBody>
          <a:bodyPr/>
          <a:lstStyle/>
          <a:p>
            <a:r>
              <a:rPr lang="en-US" dirty="0" smtClean="0"/>
              <a:t>Value Iteration vs. Policy Evaluation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4791" y="1836256"/>
                <a:ext cx="8111313" cy="4894153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Evaluation</a:t>
                </a:r>
              </a:p>
              <a:p>
                <a:pPr lvl="1"/>
                <a:r>
                  <a:rPr lang="en-US" dirty="0" smtClean="0"/>
                  <a:t>Value iteration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r>
                  <a:rPr lang="en-US" dirty="0" smtClean="0"/>
                  <a:t>Policy evaluation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 smtClean="0"/>
              </a:p>
              <a:p>
                <a:r>
                  <a:rPr lang="en-US" dirty="0" smtClean="0"/>
                  <a:t>Complexity</a:t>
                </a:r>
              </a:p>
              <a:p>
                <a:pPr marL="0" indent="0">
                  <a:buNone/>
                </a:pPr>
                <a:r>
                  <a:rPr lang="en-US" dirty="0" smtClean="0"/>
                  <a:t>Value iteration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𝑂</m:t>
                    </m:r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𝑠</m:t>
                        </m:r>
                      </m:e>
                      <m:sup>
                        <m:r>
                          <a:rPr lang="en-US" i="1" dirty="0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charset="0"/>
                      </a:rPr>
                      <m:t>𝐴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versus policy evaluation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𝑂</m:t>
                    </m:r>
                    <m:d>
                      <m:d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dirty="0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 dirty="0" smtClean="0">
                                <a:latin typeface="Cambria Math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i="1" dirty="0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4791" y="1836256"/>
                <a:ext cx="8111313" cy="4894153"/>
              </a:xfrm>
              <a:blipFill rotWithShape="0">
                <a:blip r:embed="rId2"/>
                <a:stretch>
                  <a:fillRect l="-1578" t="-19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1127051" y="3783293"/>
                <a:ext cx="5124893" cy="7645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i="1">
                              <a:latin typeface="Cambria Math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i="1">
                              <a:latin typeface="Cambria Math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  <m:r>
                        <a:rPr lang="en-US" i="1">
                          <a:latin typeface="Cambria Math" charset="0"/>
                        </a:rPr>
                        <m:t>[</m:t>
                      </m:r>
                      <m:r>
                        <a:rPr lang="en-US" i="1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𝛾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051" y="3783293"/>
                <a:ext cx="5124893" cy="76450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1061767" y="2653344"/>
                <a:ext cx="4290405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𝑣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a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[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𝛾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𝑣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767" y="2653344"/>
                <a:ext cx="4290405" cy="76450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803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Actions from Values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Now that we have the optimal values for each state, what can we do with this information?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How about computing actions</a:t>
                </a:r>
                <a:r>
                  <a:rPr lang="mr-IN" dirty="0" smtClean="0"/>
                  <a:t>…</a:t>
                </a: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/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[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𝛾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]</m:t>
                                  </m:r>
                                </m:e>
                              </m:nary>
                            </m:e>
                          </m:func>
                        </m:e>
                      </m:func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>
                  <a:buFont typeface="Wingdings" charset="2"/>
                  <a:buChar char="Ø"/>
                </a:pPr>
                <a:r>
                  <a:rPr lang="en-US" dirty="0" smtClean="0"/>
                  <a:t>This is the one-step look-ahead policy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066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Time: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8274718" cy="473846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HW 2 due this Friday</a:t>
            </a:r>
            <a:r>
              <a:rPr lang="mr-IN" dirty="0" smtClean="0"/>
              <a:t>–</a:t>
            </a:r>
            <a:r>
              <a:rPr lang="en-US" dirty="0" smtClean="0"/>
              <a:t> any questions?  </a:t>
            </a:r>
          </a:p>
          <a:p>
            <a:pPr lvl="1"/>
            <a:r>
              <a:rPr lang="en-US" dirty="0" smtClean="0"/>
              <a:t>Office hours tomorrow 2:30-3:30 with </a:t>
            </a:r>
            <a:r>
              <a:rPr lang="en-US" dirty="0" err="1" smtClean="0"/>
              <a:t>Weiying</a:t>
            </a:r>
            <a:r>
              <a:rPr lang="en-US" dirty="0" smtClean="0"/>
              <a:t> in BYENG 395</a:t>
            </a:r>
          </a:p>
          <a:p>
            <a:pPr lvl="1"/>
            <a:endParaRPr lang="en-US" dirty="0" smtClean="0"/>
          </a:p>
          <a:p>
            <a:r>
              <a:rPr lang="en-US" dirty="0"/>
              <a:t>Midterm moved to Oct 3</a:t>
            </a:r>
            <a:r>
              <a:rPr lang="en-US" baseline="30000" dirty="0"/>
              <a:t>rd</a:t>
            </a:r>
            <a:r>
              <a:rPr lang="en-US" dirty="0"/>
              <a:t> in class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Last </a:t>
            </a:r>
            <a:r>
              <a:rPr lang="en-US" dirty="0" smtClean="0"/>
              <a:t>time: Markov Models and Markov Decision </a:t>
            </a:r>
            <a:r>
              <a:rPr lang="en-US" dirty="0" smtClean="0"/>
              <a:t>Processes </a:t>
            </a:r>
            <a:endParaRPr lang="en-US" dirty="0" smtClean="0"/>
          </a:p>
          <a:p>
            <a:pPr lvl="1"/>
            <a:r>
              <a:rPr lang="en-US" dirty="0" smtClean="0"/>
              <a:t>Reading Sutton and </a:t>
            </a:r>
            <a:r>
              <a:rPr lang="en-US" dirty="0" err="1" smtClean="0"/>
              <a:t>Barto</a:t>
            </a:r>
            <a:r>
              <a:rPr lang="en-US" dirty="0" smtClean="0"/>
              <a:t> text “Reinforcement Learning, An Introduction” Second Edition (2017), chapter 3 (available online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Next time: Dynamic Programming and Optimal Control Vol 1</a:t>
            </a:r>
          </a:p>
          <a:p>
            <a:pPr lvl="1"/>
            <a:r>
              <a:rPr lang="en-US" dirty="0" smtClean="0"/>
              <a:t>Provided by Dimitri </a:t>
            </a:r>
            <a:r>
              <a:rPr lang="en-US" dirty="0" err="1" smtClean="0"/>
              <a:t>Bertsekas</a:t>
            </a:r>
            <a:r>
              <a:rPr lang="en-US" dirty="0" smtClean="0"/>
              <a:t> on our Blackboard site!  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Please note that this material is copyrighted and not authorized for sharing or posting outside of this class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27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Iteration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Another way to solve MDPs: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Step 1: </a:t>
            </a:r>
            <a:r>
              <a:rPr lang="en-US" dirty="0" smtClean="0"/>
              <a:t>Policy Evaluation </a:t>
            </a:r>
            <a:r>
              <a:rPr lang="mr-IN" dirty="0" smtClean="0"/>
              <a:t>–</a:t>
            </a:r>
            <a:r>
              <a:rPr lang="en-US" dirty="0" smtClean="0"/>
              <a:t> calculate utilities for some fixed policy (not the optimal one) until convergence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Step 2: </a:t>
            </a:r>
            <a:r>
              <a:rPr lang="en-US" dirty="0" smtClean="0"/>
              <a:t>Policy Improvement </a:t>
            </a:r>
            <a:r>
              <a:rPr lang="mr-IN" dirty="0" smtClean="0"/>
              <a:t>–</a:t>
            </a:r>
            <a:r>
              <a:rPr lang="en-US" dirty="0" smtClean="0"/>
              <a:t> update policy using one-step look-ahead with resulting converged (but not optimal) utilities as future values</a:t>
            </a:r>
          </a:p>
          <a:p>
            <a:r>
              <a:rPr lang="en-US" b="1" dirty="0" smtClean="0"/>
              <a:t>Repeat until convergence</a:t>
            </a:r>
          </a:p>
          <a:p>
            <a:endParaRPr lang="en-US" b="1" dirty="0" smtClean="0"/>
          </a:p>
          <a:p>
            <a:r>
              <a:rPr lang="en-US" dirty="0" smtClean="0"/>
              <a:t>Policy iteration is still optimal!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84042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Iteration Equations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6631" y="1825625"/>
                <a:ext cx="8398392" cy="4351338"/>
              </a:xfrm>
            </p:spPr>
            <p:txBody>
              <a:bodyPr/>
              <a:lstStyle/>
              <a:p>
                <a:r>
                  <a:rPr lang="en-US" b="1" dirty="0" smtClean="0"/>
                  <a:t>Step 1: </a:t>
                </a:r>
                <a:r>
                  <a:rPr lang="en-US" dirty="0" smtClean="0"/>
                  <a:t>Evaluation</a:t>
                </a:r>
                <a:endParaRPr lang="en-US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sSub>
                            <m:sSubPr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p>
                      </m:sSubSup>
                      <m:d>
                        <m:d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←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𝛾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𝑣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𝑘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b="1" dirty="0" smtClean="0"/>
              </a:p>
              <a:p>
                <a:r>
                  <a:rPr lang="en-US" b="1" dirty="0" smtClean="0"/>
                  <a:t>Step 2: </a:t>
                </a:r>
                <a:r>
                  <a:rPr lang="en-US" dirty="0" smtClean="0"/>
                  <a:t>Improvement using one-step look-ahead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/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[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]</m:t>
                                  </m:r>
                                </m:e>
                              </m:nary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6631" y="1825625"/>
                <a:ext cx="8398392" cy="4351338"/>
              </a:xfrm>
              <a:blipFill rotWithShape="0">
                <a:blip r:embed="rId2"/>
                <a:stretch>
                  <a:fillRect l="-130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44278" y="5241852"/>
            <a:ext cx="7251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Improvement one step at a time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only change the policy in a way that is guaranteed to be better (because of the max)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20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Iteration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40243" y="1825625"/>
                <a:ext cx="8601738" cy="4351338"/>
              </a:xfrm>
            </p:spPr>
            <p:txBody>
              <a:bodyPr/>
              <a:lstStyle/>
              <a:p>
                <a:r>
                  <a:rPr lang="en-US" b="1" dirty="0"/>
                  <a:t>Step 2: </a:t>
                </a:r>
                <a:r>
                  <a:rPr lang="en-US" dirty="0"/>
                  <a:t>Improvement using one-step look-ahead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𝑠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/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[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i="1">
                                      <a:latin typeface="Cambria Math" charset="0"/>
                                    </a:rPr>
                                    <m:t>]</m:t>
                                  </m:r>
                                </m:e>
                              </m:nary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0243" y="1825625"/>
                <a:ext cx="8601738" cy="4351338"/>
              </a:xfrm>
              <a:blipFill rotWithShape="0">
                <a:blip r:embed="rId2"/>
                <a:stretch>
                  <a:fillRect l="-127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0161" b="11291"/>
          <a:stretch/>
        </p:blipFill>
        <p:spPr>
          <a:xfrm>
            <a:off x="2527519" y="4146699"/>
            <a:ext cx="3522406" cy="271130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4646428" y="4497570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948223" y="4501114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4671238" y="5266658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674779" y="5971956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369444" y="5986129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923404" y="5986130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157862" y="5252481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168502" y="4497568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1205023" y="4458582"/>
            <a:ext cx="457200" cy="202018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/>
              <p:cNvSpPr/>
              <p:nvPr/>
            </p:nvSpPr>
            <p:spPr>
              <a:xfrm>
                <a:off x="658274" y="4296957"/>
                <a:ext cx="44845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74" y="4296957"/>
                <a:ext cx="448456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7740503" y="2636874"/>
            <a:ext cx="255181" cy="276446"/>
          </a:xfrm>
          <a:prstGeom prst="rect">
            <a:avLst/>
          </a:prstGeom>
          <a:solidFill>
            <a:srgbClr val="FF1800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26558" y="4373525"/>
            <a:ext cx="308344" cy="297711"/>
          </a:xfrm>
          <a:prstGeom prst="rect">
            <a:avLst/>
          </a:prstGeom>
          <a:solidFill>
            <a:srgbClr val="FF1800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1" animBg="1"/>
      <p:bldP spid="13" grpId="2" animBg="1"/>
      <p:bldP spid="14" grpId="0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these tools you want to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Compute optimal values </a:t>
            </a:r>
            <a:r>
              <a:rPr lang="en-US" dirty="0" smtClean="0"/>
              <a:t>using value iteration or policy iteration</a:t>
            </a:r>
          </a:p>
          <a:p>
            <a:endParaRPr lang="en-US" dirty="0" smtClean="0"/>
          </a:p>
          <a:p>
            <a:r>
              <a:rPr lang="en-US" b="1" dirty="0" smtClean="0"/>
              <a:t>Compute values for a particular policy </a:t>
            </a:r>
            <a:r>
              <a:rPr lang="en-US" dirty="0" smtClean="0"/>
              <a:t>using policy evaluation</a:t>
            </a:r>
          </a:p>
          <a:p>
            <a:endParaRPr lang="en-US" b="1" dirty="0"/>
          </a:p>
          <a:p>
            <a:r>
              <a:rPr lang="en-US" b="1" dirty="0" smtClean="0"/>
              <a:t>Turn your values into a policy </a:t>
            </a:r>
            <a:r>
              <a:rPr lang="en-US" dirty="0" smtClean="0"/>
              <a:t>using policy extraction or one-step look-ahead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49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to Dynamic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example of dynamic programming </a:t>
            </a:r>
          </a:p>
          <a:p>
            <a:endParaRPr lang="en-US" dirty="0"/>
          </a:p>
          <a:p>
            <a:r>
              <a:rPr lang="en-US" dirty="0" smtClean="0"/>
              <a:t>Dynamic programming applicable to general class of problems</a:t>
            </a:r>
          </a:p>
          <a:p>
            <a:endParaRPr lang="en-US" dirty="0"/>
          </a:p>
          <a:p>
            <a:r>
              <a:rPr lang="en-US" dirty="0" smtClean="0"/>
              <a:t>We will explore this in the next lectures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Final project 			</a:t>
            </a:r>
            <a:r>
              <a:rPr lang="en-US" b="1" dirty="0"/>
              <a:t>35%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Final project breakdown:</a:t>
            </a:r>
            <a:endParaRPr lang="en-US" dirty="0"/>
          </a:p>
          <a:p>
            <a:pPr lvl="1"/>
            <a:r>
              <a:rPr lang="en-US" dirty="0"/>
              <a:t>Proposal (P/F)</a:t>
            </a:r>
          </a:p>
          <a:p>
            <a:pPr lvl="1"/>
            <a:r>
              <a:rPr lang="en-US" dirty="0"/>
              <a:t>Literature Review 	                5%</a:t>
            </a:r>
          </a:p>
          <a:p>
            <a:pPr lvl="1"/>
            <a:r>
              <a:rPr lang="en-US" dirty="0"/>
              <a:t>Report (8 pages IEEE format) </a:t>
            </a:r>
            <a:r>
              <a:rPr lang="en-US" dirty="0" smtClean="0"/>
              <a:t>      15</a:t>
            </a:r>
            <a:r>
              <a:rPr lang="en-US" dirty="0"/>
              <a:t>%</a:t>
            </a:r>
          </a:p>
          <a:p>
            <a:pPr lvl="1"/>
            <a:r>
              <a:rPr lang="en-US" dirty="0"/>
              <a:t>Presentation 			  15%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3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957" y="0"/>
            <a:ext cx="7886700" cy="1325563"/>
          </a:xfrm>
        </p:spPr>
        <p:txBody>
          <a:bodyPr/>
          <a:lstStyle/>
          <a:p>
            <a:r>
              <a:rPr lang="en-US" dirty="0" smtClean="0"/>
              <a:t>How to Pick a Final Project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24762"/>
            <a:ext cx="7886700" cy="5135525"/>
          </a:xfrm>
        </p:spPr>
        <p:txBody>
          <a:bodyPr>
            <a:normAutofit fontScale="47500" lnSpcReduction="20000"/>
          </a:bodyPr>
          <a:lstStyle/>
          <a:p>
            <a:pPr marL="571500" lvl="0" indent="-571500">
              <a:buFont typeface="+mj-lt"/>
              <a:buAutoNum type="romanUcPeriod"/>
            </a:pPr>
            <a:r>
              <a:rPr lang="en-US" dirty="0"/>
              <a:t>Problem Representation and Search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State space and how to model problems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SAT/CSP/IP based planning and graph search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Adversarial </a:t>
            </a:r>
            <a:r>
              <a:rPr lang="en-US" dirty="0" smtClean="0"/>
              <a:t>search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Markov Processes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Markov models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Markov decision processes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Online </a:t>
            </a:r>
            <a:r>
              <a:rPr lang="en-US" dirty="0" smtClean="0"/>
              <a:t>planning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Intro to Dynamic Programming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Shortest path problems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Optimal control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Minimax </a:t>
            </a:r>
            <a:r>
              <a:rPr lang="en-US" dirty="0" smtClean="0"/>
              <a:t>problems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Hidden Markov Models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Modeling using HMMs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Partially Observable Markov Decision Processes (POMDPs</a:t>
            </a:r>
            <a:r>
              <a:rPr lang="en-US" dirty="0" smtClean="0"/>
              <a:t>)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Multi-agent </a:t>
            </a:r>
            <a:r>
              <a:rPr lang="en-US" dirty="0" smtClean="0"/>
              <a:t>Planning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Motion Planning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Bug Algorithms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Potential Field Methods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Sampling Based Motion Planning </a:t>
            </a:r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Localization and Mapping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Robot Localization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Intro to Simultaneous Localization and Mapping (SLAM</a:t>
            </a:r>
            <a:r>
              <a:rPr lang="en-US" dirty="0" smtClean="0"/>
              <a:t>)</a:t>
            </a:r>
            <a:endParaRPr lang="en-US" dirty="0"/>
          </a:p>
          <a:p>
            <a:pPr marL="571500" lvl="0" indent="-571500">
              <a:buFont typeface="+mj-lt"/>
              <a:buAutoNum type="romanUcPeriod"/>
            </a:pPr>
            <a:r>
              <a:rPr lang="en-US" dirty="0"/>
              <a:t>Reinforcement Learning (Approximate Dynamic Programming)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 flipV="1">
            <a:off x="574158" y="5518298"/>
            <a:ext cx="4976037" cy="5954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886" y="2339162"/>
            <a:ext cx="3289408" cy="269003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762847" y="5146158"/>
            <a:ext cx="574158" cy="4678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79535" y="4572000"/>
            <a:ext cx="1041991" cy="116958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Final project 			</a:t>
            </a:r>
            <a:r>
              <a:rPr lang="en-US" b="1" dirty="0"/>
              <a:t>35%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Final project breakdown:</a:t>
            </a:r>
            <a:endParaRPr lang="en-US" dirty="0"/>
          </a:p>
          <a:p>
            <a:pPr lvl="1"/>
            <a:r>
              <a:rPr lang="en-US" dirty="0"/>
              <a:t>Proposal (P/F)</a:t>
            </a:r>
          </a:p>
          <a:p>
            <a:pPr lvl="1"/>
            <a:r>
              <a:rPr lang="en-US" dirty="0"/>
              <a:t>Literature Review 	                5%</a:t>
            </a:r>
          </a:p>
          <a:p>
            <a:pPr lvl="1"/>
            <a:r>
              <a:rPr lang="en-US" dirty="0"/>
              <a:t>Report (8 pages IEEE format) </a:t>
            </a:r>
            <a:r>
              <a:rPr lang="en-US" dirty="0" smtClean="0"/>
              <a:t>      15</a:t>
            </a:r>
            <a:r>
              <a:rPr lang="en-US" dirty="0"/>
              <a:t>%</a:t>
            </a:r>
          </a:p>
          <a:p>
            <a:pPr lvl="1"/>
            <a:r>
              <a:rPr lang="en-US" dirty="0"/>
              <a:t>Presentation 			  15%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8390" y="2232836"/>
            <a:ext cx="24667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Discuss the strengths and limitations of your paper’s this method. Compare to other papers in the field (minimum of 5). Include preliminary simulation data for your implementation.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5943600" y="3253563"/>
            <a:ext cx="382772" cy="21265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6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Final project 			</a:t>
            </a:r>
            <a:r>
              <a:rPr lang="en-US" b="1" dirty="0"/>
              <a:t>35%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Final project breakdown:</a:t>
            </a:r>
            <a:endParaRPr lang="en-US" dirty="0"/>
          </a:p>
          <a:p>
            <a:pPr lvl="1"/>
            <a:r>
              <a:rPr lang="en-US" dirty="0"/>
              <a:t>Proposal (P/F)</a:t>
            </a:r>
          </a:p>
          <a:p>
            <a:pPr lvl="1"/>
            <a:r>
              <a:rPr lang="en-US" dirty="0"/>
              <a:t>Literature Review 	                5%</a:t>
            </a:r>
          </a:p>
          <a:p>
            <a:pPr lvl="1"/>
            <a:r>
              <a:rPr lang="en-US" dirty="0"/>
              <a:t>Report (8 pages IEEE format) </a:t>
            </a:r>
            <a:r>
              <a:rPr lang="en-US" dirty="0" smtClean="0"/>
              <a:t>      15</a:t>
            </a:r>
            <a:r>
              <a:rPr lang="en-US" dirty="0"/>
              <a:t>%</a:t>
            </a:r>
          </a:p>
          <a:p>
            <a:pPr lvl="1"/>
            <a:r>
              <a:rPr lang="en-US" dirty="0"/>
              <a:t>Presentation 			  15%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8390" y="2232836"/>
            <a:ext cx="24667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Your </a:t>
            </a:r>
            <a:r>
              <a:rPr lang="en-US" b="1" dirty="0" smtClean="0">
                <a:solidFill>
                  <a:srgbClr val="FF0000"/>
                </a:solidFill>
              </a:rPr>
              <a:t>report</a:t>
            </a:r>
            <a:r>
              <a:rPr lang="en-US" dirty="0" smtClean="0">
                <a:solidFill>
                  <a:srgbClr val="FF0000"/>
                </a:solidFill>
              </a:rPr>
              <a:t> should include:</a:t>
            </a: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Simulation plots of your benchmark algorithm</a:t>
            </a: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Your extension of the work.  This can be addressing limitations or exposing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6039293" y="3689497"/>
            <a:ext cx="382772" cy="21265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9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Final project 			</a:t>
            </a:r>
            <a:r>
              <a:rPr lang="en-US" b="1" dirty="0"/>
              <a:t>35%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Final project breakdown:</a:t>
            </a:r>
            <a:endParaRPr lang="en-US" dirty="0"/>
          </a:p>
          <a:p>
            <a:pPr lvl="1"/>
            <a:r>
              <a:rPr lang="en-US" dirty="0"/>
              <a:t>Proposal (P/F)</a:t>
            </a:r>
          </a:p>
          <a:p>
            <a:pPr lvl="1"/>
            <a:r>
              <a:rPr lang="en-US" dirty="0"/>
              <a:t>Literature Review 	                5%</a:t>
            </a:r>
          </a:p>
          <a:p>
            <a:pPr lvl="1"/>
            <a:r>
              <a:rPr lang="en-US" dirty="0"/>
              <a:t>Report (8 pages IEEE format) </a:t>
            </a:r>
            <a:r>
              <a:rPr lang="en-US" dirty="0" smtClean="0"/>
              <a:t>      15</a:t>
            </a:r>
            <a:r>
              <a:rPr lang="en-US" dirty="0"/>
              <a:t>%</a:t>
            </a:r>
          </a:p>
          <a:p>
            <a:pPr lvl="1"/>
            <a:r>
              <a:rPr lang="en-US" dirty="0"/>
              <a:t>Presentation 			  15%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60288" y="2887682"/>
            <a:ext cx="24667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Your </a:t>
            </a:r>
            <a:r>
              <a:rPr lang="en-US" b="1" dirty="0" smtClean="0">
                <a:solidFill>
                  <a:srgbClr val="FF0000"/>
                </a:solidFill>
              </a:rPr>
              <a:t>presentation</a:t>
            </a:r>
            <a:r>
              <a:rPr lang="en-US" dirty="0" smtClean="0">
                <a:solidFill>
                  <a:srgbClr val="FF0000"/>
                </a:solidFill>
              </a:rPr>
              <a:t> should include:</a:t>
            </a: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Comparison of your paper to the state of the art</a:t>
            </a: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Your benchmark simulation results</a:t>
            </a: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Your extended results </a:t>
            </a:r>
            <a:r>
              <a:rPr lang="en-US" i="1" dirty="0" smtClean="0">
                <a:solidFill>
                  <a:srgbClr val="FF0000"/>
                </a:solidFill>
              </a:rPr>
              <a:t>beyond</a:t>
            </a:r>
            <a:r>
              <a:rPr lang="en-US" dirty="0" smtClean="0">
                <a:solidFill>
                  <a:srgbClr val="FF0000"/>
                </a:solidFill>
              </a:rPr>
              <a:t> what exists in the paper</a:t>
            </a:r>
          </a:p>
          <a:p>
            <a:pPr marL="342900" indent="-342900">
              <a:buAutoNum type="arabicParenR"/>
            </a:pPr>
            <a:r>
              <a:rPr lang="en-US" dirty="0" smtClean="0">
                <a:solidFill>
                  <a:srgbClr val="FF0000"/>
                </a:solidFill>
              </a:rPr>
              <a:t>An explanation of how your results are different and what their significance is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6039293" y="4040371"/>
            <a:ext cx="382772" cy="21265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2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 Maze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548" y="1771836"/>
            <a:ext cx="474412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States S={1,2,</a:t>
            </a:r>
            <a:r>
              <a:rPr lang="mr-IN" dirty="0" smtClean="0"/>
              <a:t>…</a:t>
            </a:r>
            <a:r>
              <a:rPr lang="en-US" dirty="0" smtClean="0"/>
              <a:t>,18}</a:t>
            </a:r>
          </a:p>
          <a:p>
            <a:r>
              <a:rPr lang="en-US" dirty="0" smtClean="0"/>
              <a:t>Actions A={N,E,S,W}</a:t>
            </a:r>
          </a:p>
          <a:p>
            <a:r>
              <a:rPr lang="en-US" dirty="0" smtClean="0"/>
              <a:t>Partially expanded state space?</a:t>
            </a:r>
            <a:endParaRPr lang="en-US" dirty="0"/>
          </a:p>
          <a:p>
            <a:r>
              <a:rPr lang="en-US" dirty="0" smtClean="0"/>
              <a:t>Why is the reward negative?</a:t>
            </a:r>
          </a:p>
          <a:p>
            <a:r>
              <a:rPr lang="en-US" dirty="0" smtClean="0"/>
              <a:t>How to solve for the best path?</a:t>
            </a:r>
          </a:p>
          <a:p>
            <a:pPr lvl="1"/>
            <a:r>
              <a:rPr lang="en-US" dirty="0" smtClean="0"/>
              <a:t>BFS?</a:t>
            </a:r>
          </a:p>
          <a:p>
            <a:pPr lvl="1"/>
            <a:r>
              <a:rPr lang="en-US" dirty="0" smtClean="0"/>
              <a:t>A*?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Dynamic Programming!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765" y="1868808"/>
            <a:ext cx="3660839" cy="366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5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</a:t>
            </a:r>
            <a:r>
              <a:rPr lang="mr-IN" dirty="0" smtClean="0"/>
              <a:t>…</a:t>
            </a:r>
            <a:r>
              <a:rPr lang="en-US" dirty="0" smtClean="0"/>
              <a:t>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HW 2 due Friday (Sept 14</a:t>
            </a:r>
            <a:r>
              <a:rPr lang="en-US" baseline="30000" dirty="0" smtClean="0"/>
              <a:t>th  </a:t>
            </a:r>
            <a:r>
              <a:rPr lang="en-US" dirty="0" smtClean="0"/>
              <a:t>at 5pm)</a:t>
            </a:r>
          </a:p>
          <a:p>
            <a:endParaRPr lang="en-US" dirty="0"/>
          </a:p>
          <a:p>
            <a:r>
              <a:rPr lang="en-US" dirty="0" smtClean="0"/>
              <a:t>Introduction to Dynamic Programming </a:t>
            </a:r>
          </a:p>
          <a:p>
            <a:pPr lvl="1"/>
            <a:r>
              <a:rPr lang="en-US" dirty="0" smtClean="0"/>
              <a:t>Readings will be posted on Blackboard </a:t>
            </a:r>
            <a:r>
              <a:rPr lang="en-US" dirty="0" smtClean="0">
                <a:sym typeface="Wingdings"/>
              </a:rPr>
              <a:t> special access made possible by Prof. Dimitri </a:t>
            </a:r>
            <a:r>
              <a:rPr lang="en-US" dirty="0" err="1" smtClean="0">
                <a:sym typeface="Wingdings"/>
              </a:rPr>
              <a:t>Bertsekas</a:t>
            </a:r>
            <a:r>
              <a:rPr lang="en-US" dirty="0" smtClean="0">
                <a:sym typeface="Wingdings"/>
              </a:rPr>
              <a:t> to his Dynamic Programming and Optimal Control text!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5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Maze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9126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What are good states?  What are good actions? </a:t>
            </a:r>
          </a:p>
          <a:p>
            <a:r>
              <a:rPr lang="en-US" dirty="0" smtClean="0"/>
              <a:t>This is defined in terms of </a:t>
            </a:r>
            <a:r>
              <a:rPr lang="en-US" i="1" dirty="0" smtClean="0"/>
              <a:t>expected reward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this is estimated via </a:t>
            </a:r>
            <a:r>
              <a:rPr lang="en-US" b="1" dirty="0" smtClean="0"/>
              <a:t>value functions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u="sng" dirty="0" smtClean="0"/>
              <a:t>Policy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A mapping from states to probabilities of selecting each possible action. You can think of this as a strategy</a:t>
            </a:r>
            <a:r>
              <a:rPr lang="mr-IN" dirty="0" smtClean="0"/>
              <a:t>…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921" y="2946399"/>
            <a:ext cx="2798952" cy="28028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5644" y="3996267"/>
            <a:ext cx="1433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Is state 3 a </a:t>
            </a:r>
            <a:r>
              <a:rPr lang="en-US" smtClean="0">
                <a:solidFill>
                  <a:srgbClr val="FF0000"/>
                </a:solidFill>
              </a:rPr>
              <a:t>good state?</a:t>
            </a:r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49689" y="4289778"/>
            <a:ext cx="29351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326445" y="2929466"/>
            <a:ext cx="1433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What about state 7?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596444" y="3375378"/>
            <a:ext cx="1095023" cy="3838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1822" y="4447821"/>
            <a:ext cx="2133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Does the value of a state depend on the subsequent action? Or </a:t>
            </a:r>
            <a:r>
              <a:rPr lang="en-US" i="1" dirty="0" smtClean="0">
                <a:solidFill>
                  <a:srgbClr val="FF0000"/>
                </a:solidFill>
              </a:rPr>
              <a:t>policy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03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 and the Value of a State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1584" y="1780469"/>
                <a:ext cx="8436328" cy="4812242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The value of a state s under a policy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dirty="0" smtClean="0"/>
                  <a:t> is denoted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</m:e>
                    </m:d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How to compute?</a:t>
                </a:r>
              </a:p>
              <a:p>
                <a:pPr lvl="1"/>
                <a:r>
                  <a:rPr lang="en-US" dirty="0" smtClean="0"/>
                  <a:t>Empirically: </a:t>
                </a:r>
                <a:r>
                  <a:rPr lang="en-US" i="1" dirty="0" smtClean="0"/>
                  <a:t>Monte Carlo methods</a:t>
                </a:r>
                <a:r>
                  <a:rPr lang="en-US" dirty="0" smtClean="0"/>
                  <a:t> allow estimation of this value through sampling actual returns encountered over that policy when visiting the state s over several times</a:t>
                </a:r>
              </a:p>
              <a:p>
                <a:pPr lvl="1"/>
                <a:endParaRPr lang="en-US" dirty="0" smtClean="0"/>
              </a:p>
              <a:p>
                <a:pPr lvl="1"/>
                <a:r>
                  <a:rPr lang="en-US" dirty="0" smtClean="0"/>
                  <a:t>Bellman equation: recursive formulation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1584" y="1780469"/>
                <a:ext cx="8436328" cy="4812242"/>
              </a:xfrm>
              <a:blipFill rotWithShape="0">
                <a:blip r:embed="rId2"/>
                <a:stretch>
                  <a:fillRect l="-1084" t="-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12" y="2393243"/>
            <a:ext cx="8083753" cy="10589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9512" y="3183467"/>
            <a:ext cx="24158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Defines the probability of choosing action a given the state 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054578" y="3048000"/>
            <a:ext cx="0" cy="237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15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Bellman Equation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𝜋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3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A recursion for the value of a state under policy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𝜋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r="62574"/>
          <a:stretch/>
        </p:blipFill>
        <p:spPr>
          <a:xfrm>
            <a:off x="598312" y="2393243"/>
            <a:ext cx="3025421" cy="1058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8223" y="3183466"/>
            <a:ext cx="6865338" cy="80261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809066" y="3815644"/>
                <a:ext cx="188524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evaluated at the future state s’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9066" y="3815644"/>
                <a:ext cx="1885245" cy="646331"/>
              </a:xfrm>
              <a:prstGeom prst="rect">
                <a:avLst/>
              </a:prstGeom>
              <a:blipFill rotWithShape="0">
                <a:blip r:embed="rId6"/>
                <a:stretch>
                  <a:fillRect l="-2913" t="-55660" b="-26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/>
          <p:cNvCxnSpPr/>
          <p:nvPr/>
        </p:nvCxnSpPr>
        <p:spPr>
          <a:xfrm flipH="1" flipV="1">
            <a:off x="5531556" y="3680178"/>
            <a:ext cx="11288" cy="2144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91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Q-Values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Q-value is the expected return of starting from a state s, taking action a, and following policy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  <m:r>
                      <a:rPr lang="en-US" i="1" dirty="0" smtClean="0">
                        <a:latin typeface="Cambria Math" charset="0"/>
                      </a:rPr>
                      <m:t>𝜋</m:t>
                    </m:r>
                    <m:r>
                      <a:rPr lang="en-US" b="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from that point forward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This is different from v since here we are committed to taking action a from state s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093155"/>
            <a:ext cx="7949221" cy="870217"/>
          </a:xfrm>
          <a:prstGeom prst="rect">
            <a:avLst/>
          </a:prstGeom>
        </p:spPr>
      </p:pic>
      <p:sp>
        <p:nvSpPr>
          <p:cNvPr id="5" name="Triangle 4"/>
          <p:cNvSpPr/>
          <p:nvPr/>
        </p:nvSpPr>
        <p:spPr>
          <a:xfrm>
            <a:off x="4287187" y="5051686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646950" y="4946755"/>
            <a:ext cx="44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</a:t>
            </a: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37482" y="5636302"/>
            <a:ext cx="299803" cy="2848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44911" y="5234067"/>
            <a:ext cx="44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99744" y="5638800"/>
            <a:ext cx="55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,a</a:t>
            </a:r>
            <a:endParaRPr lang="en-US" dirty="0"/>
          </a:p>
        </p:txBody>
      </p:sp>
      <p:sp>
        <p:nvSpPr>
          <p:cNvPr id="10" name="Triangle 9"/>
          <p:cNvSpPr/>
          <p:nvPr/>
        </p:nvSpPr>
        <p:spPr>
          <a:xfrm>
            <a:off x="4169764" y="6388308"/>
            <a:ext cx="299803" cy="2398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544519" y="6343338"/>
            <a:ext cx="4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’</a:t>
            </a:r>
            <a:endParaRPr lang="en-US"/>
          </a:p>
        </p:txBody>
      </p:sp>
      <p:cxnSp>
        <p:nvCxnSpPr>
          <p:cNvPr id="13" name="Straight Arrow Connector 12"/>
          <p:cNvCxnSpPr>
            <a:stCxn id="5" idx="3"/>
            <a:endCxn id="7" idx="7"/>
          </p:cNvCxnSpPr>
          <p:nvPr/>
        </p:nvCxnSpPr>
        <p:spPr>
          <a:xfrm flipH="1">
            <a:off x="4093380" y="5291528"/>
            <a:ext cx="343709" cy="386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4"/>
            <a:endCxn id="10" idx="1"/>
          </p:cNvCxnSpPr>
          <p:nvPr/>
        </p:nvCxnSpPr>
        <p:spPr>
          <a:xfrm>
            <a:off x="3987384" y="5921115"/>
            <a:ext cx="257331" cy="587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3"/>
          </p:cNvCxnSpPr>
          <p:nvPr/>
        </p:nvCxnSpPr>
        <p:spPr>
          <a:xfrm>
            <a:off x="4437089" y="5291528"/>
            <a:ext cx="269822" cy="3297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5" idx="3"/>
          </p:cNvCxnSpPr>
          <p:nvPr/>
        </p:nvCxnSpPr>
        <p:spPr>
          <a:xfrm>
            <a:off x="4437089" y="5291528"/>
            <a:ext cx="554636" cy="2848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019863" y="5908623"/>
            <a:ext cx="554636" cy="28481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3672590" y="5923614"/>
            <a:ext cx="302303" cy="34227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572001" y="5658523"/>
            <a:ext cx="968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Q-state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Arc 28"/>
          <p:cNvSpPr/>
          <p:nvPr/>
        </p:nvSpPr>
        <p:spPr>
          <a:xfrm rot="8082727">
            <a:off x="3754418" y="5572461"/>
            <a:ext cx="451821" cy="548640"/>
          </a:xfrm>
          <a:prstGeom prst="arc">
            <a:avLst>
              <a:gd name="adj1" fmla="val 14611927"/>
              <a:gd name="adj2" fmla="val 2058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270739" y="5671449"/>
            <a:ext cx="1421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stochasticity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2" name="Straight Arrow Connector 31"/>
          <p:cNvCxnSpPr>
            <a:endCxn id="29" idx="2"/>
          </p:cNvCxnSpPr>
          <p:nvPr/>
        </p:nvCxnSpPr>
        <p:spPr>
          <a:xfrm>
            <a:off x="3571539" y="5884433"/>
            <a:ext cx="240430" cy="1131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Left Brace 33"/>
          <p:cNvSpPr/>
          <p:nvPr/>
        </p:nvSpPr>
        <p:spPr>
          <a:xfrm rot="10800000">
            <a:off x="5762847" y="5061098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6113721" y="5295014"/>
            <a:ext cx="1850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Choice of action</a:t>
            </a:r>
          </a:p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(agent)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6" name="Left Brace 35"/>
          <p:cNvSpPr/>
          <p:nvPr/>
        </p:nvSpPr>
        <p:spPr>
          <a:xfrm rot="10800000">
            <a:off x="5787657" y="5883349"/>
            <a:ext cx="340241" cy="808074"/>
          </a:xfrm>
          <a:prstGeom prst="leftBrace">
            <a:avLst>
              <a:gd name="adj1" fmla="val 3958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138531" y="6117265"/>
            <a:ext cx="2197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Stochastic state selection (environment)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179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/>
      <p:bldP spid="10" grpId="0" animBg="1"/>
      <p:bldP spid="11" grpId="0"/>
      <p:bldP spid="28" grpId="0"/>
      <p:bldP spid="29" grpId="0" animBg="1"/>
      <p:bldP spid="30" grpId="0"/>
      <p:bldP spid="34" grpId="0" animBg="1"/>
      <p:bldP spid="35" grpId="0"/>
      <p:bldP spid="36" grpId="0" animBg="1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Gridworld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66134"/>
                <a:ext cx="7886700" cy="4351338"/>
              </a:xfrm>
            </p:spPr>
            <p:txBody>
              <a:bodyPr/>
              <a:lstStyle/>
              <a:p>
                <a:r>
                  <a:rPr lang="en-US" dirty="0" smtClean="0"/>
                  <a:t>Rules: </a:t>
                </a:r>
              </a:p>
              <a:p>
                <a:pPr lvl="1"/>
                <a:r>
                  <a:rPr lang="en-US" dirty="0" smtClean="0"/>
                  <a:t>Actions ={N,S,E,W}</a:t>
                </a:r>
              </a:p>
              <a:p>
                <a:pPr lvl="1"/>
                <a:r>
                  <a:rPr lang="en-US" dirty="0" smtClean="0"/>
                  <a:t>Rewards: -1 for moves off the grid, +10 for state A with teleportation to A’, +5 for state B with teleportation to B’, 0 for all other state-action pairs</a:t>
                </a:r>
              </a:p>
              <a:p>
                <a:pPr lvl="1"/>
                <a:r>
                  <a:rPr lang="en-US" dirty="0" smtClean="0"/>
                  <a:t>Discount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𝛾</m:t>
                    </m:r>
                    <m:r>
                      <a:rPr lang="en-US" i="1" dirty="0" smtClean="0">
                        <a:latin typeface="Cambria Math" charset="0"/>
                      </a:rPr>
                      <m:t>=0.9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Policy: all four actions equally probable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66134"/>
                <a:ext cx="7886700" cy="4351338"/>
              </a:xfrm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965" y="4603588"/>
            <a:ext cx="5263116" cy="18184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871330" y="6414237"/>
            <a:ext cx="5273749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Figure 3.3 Sutton and </a:t>
            </a:r>
            <a:r>
              <a:rPr lang="en-US" sz="1600" dirty="0" err="1" smtClean="0"/>
              <a:t>Barto</a:t>
            </a:r>
            <a:r>
              <a:rPr lang="en-US" sz="1600" dirty="0" smtClean="0"/>
              <a:t> text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328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Policies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care about finding the optimal policy (or best course of action) for each state.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Denoted: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𝑠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𝑞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𝑠</m:t>
                    </m:r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𝑎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Daunting task over an entire sequence</a:t>
                </a:r>
                <a:r>
                  <a:rPr lang="mr-IN" dirty="0" smtClean="0"/>
                  <a:t>…</a:t>
                </a:r>
                <a:r>
                  <a:rPr lang="en-US" dirty="0" smtClean="0"/>
                  <a:t> idea: </a:t>
                </a:r>
                <a:r>
                  <a:rPr lang="en-US" i="1" dirty="0" smtClean="0"/>
                  <a:t>use recursion </a:t>
                </a:r>
                <a:r>
                  <a:rPr lang="en-US" dirty="0" smtClean="0"/>
                  <a:t>(decompose into two pieces)</a:t>
                </a:r>
                <a:endParaRPr lang="en-US" i="1" dirty="0" smtClean="0"/>
              </a:p>
              <a:p>
                <a:pPr lvl="1"/>
                <a:r>
                  <a:rPr lang="en-US" dirty="0" smtClean="0"/>
                  <a:t>First step should be optimal</a:t>
                </a:r>
              </a:p>
              <a:p>
                <a:pPr lvl="1"/>
                <a:r>
                  <a:rPr lang="en-US" dirty="0" smtClean="0"/>
                  <a:t>Continue along the optimal path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5509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16963</TotalTime>
  <Words>1863</Words>
  <Application>Microsoft Macintosh PowerPoint</Application>
  <PresentationFormat>On-screen Show (4:3)</PresentationFormat>
  <Paragraphs>271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CSE 574 Lecture 7:  Value Iteration and Policy Iteration for MDPs</vt:lpstr>
      <vt:lpstr>Last Time:</vt:lpstr>
      <vt:lpstr>Example: A Maze</vt:lpstr>
      <vt:lpstr>Solving the Maze</vt:lpstr>
      <vt:lpstr>Policies and the Value of a State</vt:lpstr>
      <vt:lpstr>Bellman Equation for v_π</vt:lpstr>
      <vt:lpstr>Q-Values</vt:lpstr>
      <vt:lpstr>Example: Gridworld</vt:lpstr>
      <vt:lpstr>Optimal Policies</vt:lpstr>
      <vt:lpstr>Example: Another Gridworld</vt:lpstr>
      <vt:lpstr>Bellman Equations</vt:lpstr>
      <vt:lpstr>Simple Gridworld V-values</vt:lpstr>
      <vt:lpstr>Simple Gridworld Q-values</vt:lpstr>
      <vt:lpstr>Value Iteration</vt:lpstr>
      <vt:lpstr>Value Iteration</vt:lpstr>
      <vt:lpstr>Policy Evaluation</vt:lpstr>
      <vt:lpstr>Policy Evaluation</vt:lpstr>
      <vt:lpstr>Value Iteration vs. Policy Evaluation</vt:lpstr>
      <vt:lpstr>Computing Actions from Values</vt:lpstr>
      <vt:lpstr>Policy Iteration </vt:lpstr>
      <vt:lpstr>Policy Iteration Equations</vt:lpstr>
      <vt:lpstr>Policy Iteration</vt:lpstr>
      <vt:lpstr>Using these tools you want to…</vt:lpstr>
      <vt:lpstr>Relation to Dynamic Programming</vt:lpstr>
      <vt:lpstr>Final Project Review</vt:lpstr>
      <vt:lpstr>How to Pick a Final Project Topic</vt:lpstr>
      <vt:lpstr>Final Project Review</vt:lpstr>
      <vt:lpstr>Final Project Review</vt:lpstr>
      <vt:lpstr>Final Project Review</vt:lpstr>
      <vt:lpstr>Next Time… 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574 Lecture 1: Introduction </dc:title>
  <dc:creator>Microsoft Office User</dc:creator>
  <cp:lastModifiedBy>Microsoft Office User</cp:lastModifiedBy>
  <cp:revision>625</cp:revision>
  <cp:lastPrinted>2018-09-11T20:48:11Z</cp:lastPrinted>
  <dcterms:created xsi:type="dcterms:W3CDTF">2018-08-19T23:58:14Z</dcterms:created>
  <dcterms:modified xsi:type="dcterms:W3CDTF">2018-09-12T17:34:43Z</dcterms:modified>
</cp:coreProperties>
</file>

<file path=docProps/thumbnail.jpeg>
</file>